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3"/>
  </p:notesMasterIdLst>
  <p:handoutMasterIdLst>
    <p:handoutMasterId r:id="rId14"/>
  </p:handoutMasterIdLst>
  <p:sldIdLst>
    <p:sldId id="396" r:id="rId5"/>
    <p:sldId id="545" r:id="rId6"/>
    <p:sldId id="534" r:id="rId7"/>
    <p:sldId id="544" r:id="rId8"/>
    <p:sldId id="546" r:id="rId9"/>
    <p:sldId id="542" r:id="rId10"/>
    <p:sldId id="548" r:id="rId11"/>
    <p:sldId id="48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000000"/>
    <a:srgbClr val="78BE21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39" autoAdjust="0"/>
    <p:restoredTop sz="63732" autoAdjust="0"/>
  </p:normalViewPr>
  <p:slideViewPr>
    <p:cSldViewPr snapToGrid="0">
      <p:cViewPr varScale="1">
        <p:scale>
          <a:sx n="77" d="100"/>
          <a:sy n="77" d="100"/>
        </p:scale>
        <p:origin x="133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19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7/17/2018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57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53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67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43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94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3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1/17/2017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MN.IT Services Logo" descr="Minnesota Management and Budge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52" y="1379621"/>
            <a:ext cx="5355096" cy="168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1/17/2017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MN.IT Services Logo" descr="Minnesota Management and Budge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902" y="1379621"/>
            <a:ext cx="5071581" cy="160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pic>
        <p:nvPicPr>
          <p:cNvPr id="4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270" y="6005017"/>
            <a:ext cx="2214836" cy="700583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3B6E0-E413-4EA2-9B23-AF69A1623F89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Overview of the Capital Budget &amp; Bonding | mn.gov/mmb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A7556-21FA-4204-9DD6-1F6FDEC2C796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Overview of the Capital Budget &amp; Bonding | mn.gov/mmb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B49D9C-C4C1-46A9-AED8-599F8B47287F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Overview of the Capital Budget &amp; Bonding | mn.gov/mmb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Overview of the Capital Budget &amp; Bonding | mn.gov/mmb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C894EF-7DC0-4B7C-83F8-29D989AA60F6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Overview of the Capital Budget &amp; Bonding | mn.gov/mmb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599" y="137358"/>
            <a:ext cx="3691065" cy="133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Overview of the Capital Budget &amp; Bonding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tx2"/>
                </a:solidFill>
              </a:rPr>
              <a:t>mn.gov/mmb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396" y="350348"/>
            <a:ext cx="3626710" cy="114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pic>
        <p:nvPicPr>
          <p:cNvPr id="13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800" y="487355"/>
            <a:ext cx="2444611" cy="77326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1/17/2017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1/17/2017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1/17/2017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1/17/2017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Overview of the Capital Budget &amp; Bonding 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State Appropriation Bonds</a:t>
            </a:r>
            <a:br>
              <a:rPr lang="en-US" dirty="0" smtClean="0"/>
            </a:br>
            <a:r>
              <a:rPr lang="en-US" sz="1800" dirty="0" smtClean="0"/>
              <a:t>Presentation to the Legislative-Citizen Commission on Minnesota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802467" y="5499847"/>
            <a:ext cx="6587067" cy="1264024"/>
          </a:xfrm>
        </p:spPr>
        <p:txBody>
          <a:bodyPr>
            <a:noAutofit/>
          </a:bodyPr>
          <a:lstStyle/>
          <a:p>
            <a:r>
              <a:rPr lang="en-US" sz="1600" dirty="0" smtClean="0"/>
              <a:t>Jennifer Hassemer </a:t>
            </a:r>
            <a:r>
              <a:rPr lang="en-US" sz="1600" dirty="0" smtClean="0">
                <a:solidFill>
                  <a:schemeClr val="accent1"/>
                </a:solidFill>
              </a:rPr>
              <a:t>|</a:t>
            </a:r>
            <a:r>
              <a:rPr lang="en-US" sz="1600" dirty="0" smtClean="0"/>
              <a:t> Assistant Commissioner for Debt Management</a:t>
            </a:r>
            <a:endParaRPr lang="en-US" sz="1600" dirty="0"/>
          </a:p>
          <a:p>
            <a:pPr>
              <a:spcBef>
                <a:spcPts val="0"/>
              </a:spcBef>
            </a:pPr>
            <a:endParaRPr lang="en-US" sz="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July 18, 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54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Presentation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bond basics</a:t>
            </a:r>
          </a:p>
          <a:p>
            <a:r>
              <a:rPr lang="en-US" dirty="0" smtClean="0"/>
              <a:t>Provide background on state bonding</a:t>
            </a:r>
          </a:p>
          <a:p>
            <a:r>
              <a:rPr lang="en-US" dirty="0" smtClean="0"/>
              <a:t>Compare general obligation and appropriation bonds</a:t>
            </a:r>
          </a:p>
          <a:p>
            <a:r>
              <a:rPr lang="en-US" dirty="0" smtClean="0"/>
              <a:t>Review ENRTF bond authorization from 2018 legislation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091ABBAB-84D3-45A0-A481-5A2D823651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Bond?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Municipal bonds are debt </a:t>
            </a:r>
            <a:r>
              <a:rPr lang="en-US" dirty="0" smtClean="0"/>
              <a:t>securities</a:t>
            </a:r>
          </a:p>
          <a:p>
            <a:r>
              <a:rPr lang="en-US" dirty="0"/>
              <a:t>Issued by states, cities, counties and other governmental </a:t>
            </a:r>
            <a:r>
              <a:rPr lang="en-US" dirty="0" smtClean="0"/>
              <a:t>entities</a:t>
            </a:r>
          </a:p>
          <a:p>
            <a:r>
              <a:rPr lang="en-US" dirty="0"/>
              <a:t>Finance capital </a:t>
            </a:r>
            <a:r>
              <a:rPr lang="en-US" dirty="0" smtClean="0"/>
              <a:t>projects</a:t>
            </a:r>
          </a:p>
          <a:p>
            <a:r>
              <a:rPr lang="en-US" dirty="0"/>
              <a:t>The bond issuer agrees to pay interest and the return on the investment, the principal, to the bondholders who have loaned the issuer money for the project(s</a:t>
            </a:r>
            <a:r>
              <a:rPr lang="en-US" dirty="0" smtClean="0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091ABBAB-84D3-45A0-A481-5A2D8236517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Bonds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4892899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Issuer</a:t>
            </a:r>
          </a:p>
          <a:p>
            <a:r>
              <a:rPr lang="en-US" sz="2800" dirty="0" smtClean="0"/>
              <a:t>Purpose</a:t>
            </a:r>
          </a:p>
          <a:p>
            <a:r>
              <a:rPr lang="en-US" sz="2800" dirty="0" smtClean="0"/>
              <a:t>Credit structure/source of repayment</a:t>
            </a:r>
          </a:p>
          <a:p>
            <a:r>
              <a:rPr lang="en-US" sz="2800" dirty="0" smtClean="0"/>
              <a:t>Maturity structure</a:t>
            </a:r>
          </a:p>
          <a:p>
            <a:r>
              <a:rPr lang="en-US" sz="2800" dirty="0" smtClean="0"/>
              <a:t>Call feature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091ABBAB-84D3-45A0-A481-5A2D82365171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096000" y="1825625"/>
            <a:ext cx="48928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Price</a:t>
            </a:r>
          </a:p>
          <a:p>
            <a:r>
              <a:rPr lang="en-US" sz="2800" dirty="0" smtClean="0"/>
              <a:t>Tax status</a:t>
            </a:r>
          </a:p>
          <a:p>
            <a:r>
              <a:rPr lang="en-US" sz="2800" dirty="0" smtClean="0"/>
              <a:t>Interest rate</a:t>
            </a:r>
          </a:p>
          <a:p>
            <a:r>
              <a:rPr lang="en-US" sz="2800" dirty="0" smtClean="0"/>
              <a:t>Term</a:t>
            </a:r>
          </a:p>
          <a:p>
            <a:r>
              <a:rPr lang="en-US" sz="2800" dirty="0" smtClean="0"/>
              <a:t>Rating</a:t>
            </a:r>
          </a:p>
        </p:txBody>
      </p:sp>
    </p:spTree>
    <p:extLst>
      <p:ext uri="{BB962C8B-B14F-4D97-AF65-F5344CB8AC3E}">
        <p14:creationId xmlns:p14="http://schemas.microsoft.com/office/powerpoint/2010/main" val="39685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Bonding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State can only issue debt with legislative authorization</a:t>
            </a:r>
          </a:p>
          <a:p>
            <a:pPr lvl="1"/>
            <a:r>
              <a:rPr lang="en-US" dirty="0" smtClean="0"/>
              <a:t>Constitution governs issuance of general obligation debt, and legislature must authorize issuance of general obligation bonds</a:t>
            </a:r>
          </a:p>
          <a:p>
            <a:pPr lvl="1"/>
            <a:r>
              <a:rPr lang="en-US" dirty="0" smtClean="0"/>
              <a:t>Specific legislative authorization required for other forms of obligations</a:t>
            </a:r>
          </a:p>
          <a:p>
            <a:r>
              <a:rPr lang="en-US" dirty="0" smtClean="0"/>
              <a:t>Types of debt historically issued by MMB</a:t>
            </a:r>
          </a:p>
          <a:p>
            <a:pPr lvl="1"/>
            <a:r>
              <a:rPr lang="en-US" dirty="0" smtClean="0"/>
              <a:t>General obligation bonds</a:t>
            </a:r>
          </a:p>
          <a:p>
            <a:pPr lvl="1"/>
            <a:r>
              <a:rPr lang="en-US" dirty="0" smtClean="0"/>
              <a:t>State appropriation bonds</a:t>
            </a:r>
          </a:p>
          <a:p>
            <a:pPr lvl="1"/>
            <a:r>
              <a:rPr lang="en-US" dirty="0" smtClean="0"/>
              <a:t>Certificates of participation</a:t>
            </a:r>
          </a:p>
          <a:p>
            <a:pPr lvl="1"/>
            <a:r>
              <a:rPr lang="en-US" dirty="0" smtClean="0"/>
              <a:t>Revenue bonds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091ABBAB-84D3-45A0-A481-5A2D8236517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General Obligation and Appropriation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obligation bonds (various purpose and trunk highway)</a:t>
            </a:r>
          </a:p>
          <a:p>
            <a:pPr lvl="1"/>
            <a:r>
              <a:rPr lang="en-US" dirty="0" smtClean="0"/>
              <a:t>State’s full faith and credit pledged</a:t>
            </a:r>
          </a:p>
          <a:p>
            <a:pPr lvl="1"/>
            <a:r>
              <a:rPr lang="en-US" dirty="0" smtClean="0"/>
              <a:t>Lowest interest cost</a:t>
            </a:r>
          </a:p>
          <a:p>
            <a:pPr lvl="1"/>
            <a:r>
              <a:rPr lang="en-US" dirty="0" smtClean="0"/>
              <a:t>Current state ratings: AAA/Aa1/AA+</a:t>
            </a:r>
          </a:p>
          <a:p>
            <a:pPr lvl="1"/>
            <a:r>
              <a:rPr lang="en-US" dirty="0" smtClean="0"/>
              <a:t>Legislative authorization required for each project</a:t>
            </a:r>
          </a:p>
          <a:p>
            <a:r>
              <a:rPr lang="en-US" dirty="0" smtClean="0"/>
              <a:t>State appropriation bonds</a:t>
            </a:r>
          </a:p>
          <a:p>
            <a:pPr lvl="1"/>
            <a:r>
              <a:rPr lang="en-US" dirty="0" smtClean="0"/>
              <a:t>Payment of debt service is subject to the annual appropriation of the legislature</a:t>
            </a:r>
          </a:p>
          <a:p>
            <a:pPr lvl="1"/>
            <a:r>
              <a:rPr lang="en-US" dirty="0" smtClean="0"/>
              <a:t>Slightly higher interest cost</a:t>
            </a:r>
          </a:p>
          <a:p>
            <a:pPr lvl="1"/>
            <a:r>
              <a:rPr lang="en-US" dirty="0" smtClean="0"/>
              <a:t>Rated one “notch” below the State’s GO rating: </a:t>
            </a:r>
            <a:r>
              <a:rPr lang="en-US" dirty="0"/>
              <a:t>AA+/Aa2/AA</a:t>
            </a:r>
          </a:p>
          <a:p>
            <a:pPr lvl="1"/>
            <a:r>
              <a:rPr lang="en-US" dirty="0" smtClean="0"/>
              <a:t>Added flexibility compared to general obligation bonds</a:t>
            </a:r>
          </a:p>
          <a:p>
            <a:pPr lvl="1"/>
            <a:r>
              <a:rPr lang="en-US" dirty="0" smtClean="0"/>
              <a:t>Legislative authorization required for each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ENRTF Appropriation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Minn. Stat. Sec. 16A.969</a:t>
            </a:r>
          </a:p>
          <a:p>
            <a:pPr lvl="1"/>
            <a:r>
              <a:rPr lang="en-US" dirty="0" smtClean="0"/>
              <a:t>General authorization for MMB to issue ENRTF appropriation bonds</a:t>
            </a:r>
          </a:p>
          <a:p>
            <a:r>
              <a:rPr lang="en-US" dirty="0" smtClean="0"/>
              <a:t>Laws 2018, Ch. 214, Art. 6, Sec. 4</a:t>
            </a:r>
          </a:p>
          <a:p>
            <a:pPr lvl="1"/>
            <a:r>
              <a:rPr lang="en-US" dirty="0" smtClean="0"/>
              <a:t>MMB can sell ENRTF appropriation bonds to finance $98 million in project costs</a:t>
            </a:r>
          </a:p>
          <a:p>
            <a:pPr lvl="1"/>
            <a:r>
              <a:rPr lang="en-US" dirty="0" smtClean="0"/>
              <a:t>Legislature appropriated ENRTF funds to MMB through FY39 for debt service</a:t>
            </a:r>
          </a:p>
          <a:p>
            <a:pPr lvl="2"/>
            <a:r>
              <a:rPr lang="en-US" dirty="0" smtClean="0"/>
              <a:t>$2,940,000 in FY19</a:t>
            </a:r>
          </a:p>
          <a:p>
            <a:pPr lvl="2"/>
            <a:r>
              <a:rPr lang="en-US" dirty="0" smtClean="0"/>
              <a:t>$7,840,000 </a:t>
            </a:r>
            <a:r>
              <a:rPr lang="en-US" dirty="0" smtClean="0"/>
              <a:t>each year in </a:t>
            </a:r>
            <a:r>
              <a:rPr lang="en-US" dirty="0" smtClean="0"/>
              <a:t>FY20 through FY39</a:t>
            </a:r>
          </a:p>
          <a:p>
            <a:pPr lvl="1"/>
            <a:r>
              <a:rPr lang="en-US" dirty="0" smtClean="0"/>
              <a:t>Projects </a:t>
            </a:r>
            <a:r>
              <a:rPr lang="en-US" dirty="0"/>
              <a:t>are subject to the rules and requirements of Minn. Stat. Ch. 116P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0" y="1634004"/>
            <a:ext cx="12192000" cy="1733266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367270"/>
            <a:ext cx="10515600" cy="2989079"/>
          </a:xfrm>
        </p:spPr>
        <p:txBody>
          <a:bodyPr>
            <a:normAutofit/>
          </a:bodyPr>
          <a:lstStyle/>
          <a:p>
            <a:endParaRPr lang="en-US" sz="400" b="1" dirty="0" smtClean="0"/>
          </a:p>
          <a:p>
            <a:r>
              <a:rPr lang="en-US" sz="2200" b="1" i="1" dirty="0" smtClean="0"/>
              <a:t>For more information:</a:t>
            </a:r>
          </a:p>
          <a:p>
            <a:endParaRPr lang="en-US" sz="700" b="1" dirty="0"/>
          </a:p>
          <a:p>
            <a:r>
              <a:rPr lang="en-US" sz="2200" b="1" dirty="0" smtClean="0"/>
              <a:t>Jennifer Hassemer  |  Assistant Commissioner for Debt Management</a:t>
            </a:r>
          </a:p>
          <a:p>
            <a:r>
              <a:rPr lang="en-US" sz="1700" i="1" dirty="0" smtClean="0"/>
              <a:t>Jennifer.Hassemer@state.mn.us</a:t>
            </a:r>
          </a:p>
          <a:p>
            <a:r>
              <a:rPr lang="en-US" sz="1700" dirty="0" smtClean="0"/>
              <a:t>651-201-8079</a:t>
            </a:r>
          </a:p>
          <a:p>
            <a:endParaRPr lang="en-US" sz="500" dirty="0" smtClean="0"/>
          </a:p>
          <a:p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153553-7048-44C0-962D-31C90BA4FF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B02A75-BCB0-4986-B381-502234F6C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E8389D6-E0FD-469D-8587-EA39AB285030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20861</TotalTime>
  <Words>373</Words>
  <Application>Microsoft Office PowerPoint</Application>
  <PresentationFormat>Widescreen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NeueHaasGroteskText Std</vt:lpstr>
      <vt:lpstr>MN.IT</vt:lpstr>
      <vt:lpstr>Overview of State Appropriation Bonds Presentation to the Legislative-Citizen Commission on Minnesota Resources</vt:lpstr>
      <vt:lpstr>Purpose of Presentation</vt:lpstr>
      <vt:lpstr>What is a Bond?</vt:lpstr>
      <vt:lpstr>Characteristics of Bonds</vt:lpstr>
      <vt:lpstr>State Bonding Background</vt:lpstr>
      <vt:lpstr>Comparison of General Obligation and Appropriation Bonds</vt:lpstr>
      <vt:lpstr>ENRTF Appropriation Bonds</vt:lpstr>
      <vt:lpstr>Thank you</vt:lpstr>
    </vt:vector>
  </TitlesOfParts>
  <Company>State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Hassemer, Jennifer (MMB)</cp:lastModifiedBy>
  <cp:revision>712</cp:revision>
  <cp:lastPrinted>2018-07-13T22:19:51Z</cp:lastPrinted>
  <dcterms:created xsi:type="dcterms:W3CDTF">2016-01-06T16:54:03Z</dcterms:created>
  <dcterms:modified xsi:type="dcterms:W3CDTF">2018-07-17T19:25:40Z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